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entury Gothic Paneuropean Bold" panose="020B0702020202020204" pitchFamily="34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9" autoAdjust="0"/>
  </p:normalViewPr>
  <p:slideViewPr>
    <p:cSldViewPr>
      <p:cViewPr>
        <p:scale>
          <a:sx n="152" d="100"/>
          <a:sy n="152" d="100"/>
        </p:scale>
        <p:origin x="576" y="-3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79" y="-12229"/>
            <a:ext cx="7595857" cy="1107704"/>
            <a:chOff x="0" y="0"/>
            <a:chExt cx="2731102" cy="3982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1102" cy="398277"/>
            </a:xfrm>
            <a:custGeom>
              <a:avLst/>
              <a:gdLst/>
              <a:ahLst/>
              <a:cxnLst/>
              <a:rect l="l" t="t" r="r" b="b"/>
              <a:pathLst>
                <a:path w="2731102" h="398277">
                  <a:moveTo>
                    <a:pt x="0" y="0"/>
                  </a:moveTo>
                  <a:lnTo>
                    <a:pt x="2731102" y="0"/>
                  </a:lnTo>
                  <a:lnTo>
                    <a:pt x="2731102" y="398277"/>
                  </a:lnTo>
                  <a:lnTo>
                    <a:pt x="0" y="398277"/>
                  </a:lnTo>
                  <a:close/>
                </a:path>
              </a:pathLst>
            </a:custGeom>
            <a:solidFill>
              <a:srgbClr val="2622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31102" cy="455427"/>
            </a:xfrm>
            <a:prstGeom prst="rect">
              <a:avLst/>
            </a:prstGeom>
          </p:spPr>
          <p:txBody>
            <a:bodyPr lIns="71846" tIns="71846" rIns="71846" bIns="71846" rtlCol="0" anchor="ctr"/>
            <a:lstStyle/>
            <a:p>
              <a:pPr algn="ctr">
                <a:lnSpc>
                  <a:spcPts val="18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438797" y="207588"/>
            <a:ext cx="757926" cy="731790"/>
          </a:xfrm>
          <a:custGeom>
            <a:avLst/>
            <a:gdLst/>
            <a:ahLst/>
            <a:cxnLst/>
            <a:rect l="l" t="t" r="r" b="b"/>
            <a:pathLst>
              <a:path w="757926" h="731790">
                <a:moveTo>
                  <a:pt x="0" y="0"/>
                </a:moveTo>
                <a:lnTo>
                  <a:pt x="757925" y="0"/>
                </a:lnTo>
                <a:lnTo>
                  <a:pt x="757925" y="731791"/>
                </a:lnTo>
                <a:lnTo>
                  <a:pt x="0" y="731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62426" y="187957"/>
            <a:ext cx="925298" cy="771053"/>
          </a:xfrm>
          <a:custGeom>
            <a:avLst/>
            <a:gdLst/>
            <a:ahLst/>
            <a:cxnLst/>
            <a:rect l="l" t="t" r="r" b="b"/>
            <a:pathLst>
              <a:path w="925298" h="771053">
                <a:moveTo>
                  <a:pt x="0" y="0"/>
                </a:moveTo>
                <a:lnTo>
                  <a:pt x="925298" y="0"/>
                </a:lnTo>
                <a:lnTo>
                  <a:pt x="925298" y="771053"/>
                </a:lnTo>
                <a:lnTo>
                  <a:pt x="0" y="771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086" b="-89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25884" y="2289184"/>
            <a:ext cx="94099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626E9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290.7Bn  </a:t>
            </a:r>
          </a:p>
        </p:txBody>
      </p:sp>
      <p:sp>
        <p:nvSpPr>
          <p:cNvPr id="8" name="AutoShape 8"/>
          <p:cNvSpPr/>
          <p:nvPr/>
        </p:nvSpPr>
        <p:spPr>
          <a:xfrm>
            <a:off x="1383252" y="2477030"/>
            <a:ext cx="1140628" cy="0"/>
          </a:xfrm>
          <a:prstGeom prst="line">
            <a:avLst/>
          </a:prstGeom>
          <a:ln w="19050" cap="flat">
            <a:solidFill>
              <a:srgbClr val="BE0303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3807934" y="1784777"/>
            <a:ext cx="0" cy="1987200"/>
          </a:xfrm>
          <a:prstGeom prst="line">
            <a:avLst/>
          </a:prstGeom>
          <a:ln w="19050" cap="flat">
            <a:solidFill>
              <a:srgbClr val="98A3A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561532" y="2833639"/>
            <a:ext cx="634281" cy="308276"/>
            <a:chOff x="0" y="0"/>
            <a:chExt cx="845708" cy="411035"/>
          </a:xfrm>
        </p:grpSpPr>
        <p:sp>
          <p:nvSpPr>
            <p:cNvPr id="11" name="Freeform 11"/>
            <p:cNvSpPr/>
            <p:nvPr/>
          </p:nvSpPr>
          <p:spPr>
            <a:xfrm>
              <a:off x="0" y="9119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68713" y="0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7" y="0"/>
                  </a:lnTo>
                  <a:lnTo>
                    <a:pt x="315687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61308" y="9119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30021" y="0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7" y="0"/>
                  </a:lnTo>
                  <a:lnTo>
                    <a:pt x="315687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54233" y="2728462"/>
            <a:ext cx="579136" cy="459244"/>
            <a:chOff x="0" y="0"/>
            <a:chExt cx="772181" cy="612325"/>
          </a:xfrm>
        </p:grpSpPr>
        <p:sp>
          <p:nvSpPr>
            <p:cNvPr id="16" name="Freeform 16"/>
            <p:cNvSpPr/>
            <p:nvPr/>
          </p:nvSpPr>
          <p:spPr>
            <a:xfrm>
              <a:off x="228650" y="200958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7" y="0"/>
                  </a:lnTo>
                  <a:lnTo>
                    <a:pt x="315687" y="401915"/>
                  </a:lnTo>
                  <a:lnTo>
                    <a:pt x="0" y="401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56494" y="210410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7" y="0"/>
                  </a:lnTo>
                  <a:lnTo>
                    <a:pt x="315687" y="401915"/>
                  </a:lnTo>
                  <a:lnTo>
                    <a:pt x="0" y="401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200958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5"/>
                  </a:lnTo>
                  <a:lnTo>
                    <a:pt x="0" y="401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97889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8650" y="14480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7" y="0"/>
                  </a:lnTo>
                  <a:lnTo>
                    <a:pt x="315687" y="401915"/>
                  </a:lnTo>
                  <a:lnTo>
                    <a:pt x="0" y="401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56494" y="0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7" y="0"/>
                  </a:lnTo>
                  <a:lnTo>
                    <a:pt x="315687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449807" y="1743794"/>
            <a:ext cx="806413" cy="1929273"/>
            <a:chOff x="0" y="0"/>
            <a:chExt cx="1075218" cy="2572365"/>
          </a:xfrm>
        </p:grpSpPr>
        <p:sp>
          <p:nvSpPr>
            <p:cNvPr id="23" name="Freeform 23"/>
            <p:cNvSpPr/>
            <p:nvPr/>
          </p:nvSpPr>
          <p:spPr>
            <a:xfrm>
              <a:off x="132481" y="1595571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5"/>
                  </a:lnTo>
                  <a:lnTo>
                    <a:pt x="0" y="401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01194" y="1586451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93789" y="1595571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5"/>
                  </a:lnTo>
                  <a:lnTo>
                    <a:pt x="0" y="401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2502" y="1586451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79866" y="401776"/>
              <a:ext cx="406923" cy="408455"/>
            </a:xfrm>
            <a:custGeom>
              <a:avLst/>
              <a:gdLst/>
              <a:ahLst/>
              <a:cxnLst/>
              <a:rect l="l" t="t" r="r" b="b"/>
              <a:pathLst>
                <a:path w="406923" h="408455">
                  <a:moveTo>
                    <a:pt x="0" y="0"/>
                  </a:moveTo>
                  <a:lnTo>
                    <a:pt x="406923" y="0"/>
                  </a:lnTo>
                  <a:lnTo>
                    <a:pt x="406923" y="408455"/>
                  </a:lnTo>
                  <a:lnTo>
                    <a:pt x="0" y="408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4232" y="810231"/>
              <a:ext cx="1040986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626E9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50.8Bn 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075218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626E9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2024 Q1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432" y="2154111"/>
              <a:ext cx="1046768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626E9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48.2Bn  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804770" y="1747311"/>
            <a:ext cx="912968" cy="1935281"/>
            <a:chOff x="0" y="0"/>
            <a:chExt cx="1217290" cy="2580375"/>
          </a:xfrm>
        </p:grpSpPr>
        <p:sp>
          <p:nvSpPr>
            <p:cNvPr id="32" name="Freeform 32"/>
            <p:cNvSpPr/>
            <p:nvPr/>
          </p:nvSpPr>
          <p:spPr>
            <a:xfrm>
              <a:off x="358158" y="1594129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586002" y="1603581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29508" y="1594129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29508" y="1491061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5"/>
                  </a:lnTo>
                  <a:lnTo>
                    <a:pt x="0" y="401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58158" y="1407651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86002" y="1486252"/>
              <a:ext cx="315686" cy="401916"/>
            </a:xfrm>
            <a:custGeom>
              <a:avLst/>
              <a:gdLst/>
              <a:ahLst/>
              <a:cxnLst/>
              <a:rect l="l" t="t" r="r" b="b"/>
              <a:pathLst>
                <a:path w="315686" h="401916">
                  <a:moveTo>
                    <a:pt x="0" y="0"/>
                  </a:moveTo>
                  <a:lnTo>
                    <a:pt x="315686" y="0"/>
                  </a:lnTo>
                  <a:lnTo>
                    <a:pt x="315686" y="401916"/>
                  </a:lnTo>
                  <a:lnTo>
                    <a:pt x="0" y="40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375625" y="409787"/>
              <a:ext cx="406923" cy="408455"/>
            </a:xfrm>
            <a:custGeom>
              <a:avLst/>
              <a:gdLst/>
              <a:ahLst/>
              <a:cxnLst/>
              <a:rect l="l" t="t" r="r" b="b"/>
              <a:pathLst>
                <a:path w="406923" h="408455">
                  <a:moveTo>
                    <a:pt x="0" y="0"/>
                  </a:moveTo>
                  <a:lnTo>
                    <a:pt x="406923" y="0"/>
                  </a:lnTo>
                  <a:lnTo>
                    <a:pt x="406923" y="408454"/>
                  </a:lnTo>
                  <a:lnTo>
                    <a:pt x="0" y="408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075218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2E1B71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2025 Q1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88147" y="818241"/>
              <a:ext cx="1029143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53.5Bn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27649" y="2162122"/>
              <a:ext cx="1033692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51.4Bn</a:t>
              </a:r>
            </a:p>
          </p:txBody>
        </p:sp>
      </p:grpSp>
      <p:sp>
        <p:nvSpPr>
          <p:cNvPr id="42" name="Freeform 42"/>
          <p:cNvSpPr/>
          <p:nvPr/>
        </p:nvSpPr>
        <p:spPr>
          <a:xfrm>
            <a:off x="752463" y="1955882"/>
            <a:ext cx="305192" cy="306341"/>
          </a:xfrm>
          <a:custGeom>
            <a:avLst/>
            <a:gdLst/>
            <a:ahLst/>
            <a:cxnLst/>
            <a:rect l="l" t="t" r="r" b="b"/>
            <a:pathLst>
              <a:path w="305192" h="306341">
                <a:moveTo>
                  <a:pt x="0" y="0"/>
                </a:moveTo>
                <a:lnTo>
                  <a:pt x="305192" y="0"/>
                </a:lnTo>
                <a:lnTo>
                  <a:pt x="305192" y="306341"/>
                </a:lnTo>
                <a:lnTo>
                  <a:pt x="0" y="306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2791205" y="1976633"/>
            <a:ext cx="305192" cy="306341"/>
          </a:xfrm>
          <a:custGeom>
            <a:avLst/>
            <a:gdLst/>
            <a:ahLst/>
            <a:cxnLst/>
            <a:rect l="l" t="t" r="r" b="b"/>
            <a:pathLst>
              <a:path w="305192" h="306341">
                <a:moveTo>
                  <a:pt x="0" y="0"/>
                </a:moveTo>
                <a:lnTo>
                  <a:pt x="305192" y="0"/>
                </a:lnTo>
                <a:lnTo>
                  <a:pt x="305192" y="306341"/>
                </a:lnTo>
                <a:lnTo>
                  <a:pt x="0" y="306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985546" y="251983"/>
            <a:ext cx="5502363" cy="67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1"/>
              </a:lnSpc>
              <a:spcBef>
                <a:spcPct val="0"/>
              </a:spcBef>
            </a:pPr>
            <a:r>
              <a:rPr lang="en-US" sz="1979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RELEASE OF 2025 FIRST QUARTER GDP ESTIMATES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67101" y="1650157"/>
            <a:ext cx="82314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626E9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2024 Q1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27833" y="2529551"/>
            <a:ext cx="725000" cy="22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2"/>
              </a:lnSpc>
              <a:spcBef>
                <a:spcPct val="0"/>
              </a:spcBef>
            </a:pPr>
            <a:r>
              <a:rPr lang="en-US" sz="882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Overall economy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92492" y="1264158"/>
            <a:ext cx="2434303" cy="24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5"/>
              </a:lnSpc>
              <a:spcBef>
                <a:spcPct val="0"/>
              </a:spcBef>
            </a:pPr>
            <a:r>
              <a:rPr lang="en-US" sz="1439" b="1">
                <a:solidFill>
                  <a:srgbClr val="38B6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NOMINAL GDP-GH₵ Billion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532229" y="1650157"/>
            <a:ext cx="82314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2025 Q1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645276" y="2289184"/>
            <a:ext cx="90726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38B6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375.1Bn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86238" y="3273463"/>
            <a:ext cx="92200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en-US" sz="1899" b="1" u="none" strike="noStrike">
                <a:solidFill>
                  <a:srgbClr val="626E9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278.3Bn 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669418" y="3532405"/>
            <a:ext cx="651083" cy="22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2"/>
              </a:lnSpc>
              <a:spcBef>
                <a:spcPct val="0"/>
              </a:spcBef>
            </a:pPr>
            <a:r>
              <a:rPr lang="en-US" sz="882" b="1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Non-</a:t>
            </a:r>
            <a:r>
              <a:rPr lang="en-US" sz="882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Oil economy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645276" y="3273463"/>
            <a:ext cx="90726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38B6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364.3Bn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006234" y="1264137"/>
            <a:ext cx="3173400" cy="246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5"/>
              </a:lnSpc>
              <a:spcBef>
                <a:spcPct val="0"/>
              </a:spcBef>
            </a:pPr>
            <a:r>
              <a:rPr lang="en-US" sz="1439" b="1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REAL GDP (2013 PRICES)-GH₵ Billion</a:t>
            </a:r>
          </a:p>
        </p:txBody>
      </p:sp>
      <p:sp>
        <p:nvSpPr>
          <p:cNvPr id="54" name="AutoShape 54"/>
          <p:cNvSpPr/>
          <p:nvPr/>
        </p:nvSpPr>
        <p:spPr>
          <a:xfrm flipV="1">
            <a:off x="309771" y="4157279"/>
            <a:ext cx="6869863" cy="0"/>
          </a:xfrm>
          <a:prstGeom prst="line">
            <a:avLst/>
          </a:prstGeom>
          <a:ln w="19050" cap="flat">
            <a:solidFill>
              <a:srgbClr val="2E1B7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Box 55"/>
          <p:cNvSpPr txBox="1"/>
          <p:nvPr/>
        </p:nvSpPr>
        <p:spPr>
          <a:xfrm>
            <a:off x="5429046" y="7007108"/>
            <a:ext cx="184966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REAL GDP GROWTH RATES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67236" y="8937817"/>
            <a:ext cx="685977" cy="12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"/>
              </a:lnSpc>
              <a:spcBef>
                <a:spcPct val="0"/>
              </a:spcBef>
            </a:pPr>
            <a:r>
              <a:rPr lang="en-US" sz="999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Agriculture</a:t>
            </a:r>
          </a:p>
        </p:txBody>
      </p:sp>
      <p:sp>
        <p:nvSpPr>
          <p:cNvPr id="57" name="Freeform 57"/>
          <p:cNvSpPr/>
          <p:nvPr/>
        </p:nvSpPr>
        <p:spPr>
          <a:xfrm>
            <a:off x="760520" y="8376628"/>
            <a:ext cx="499408" cy="491917"/>
          </a:xfrm>
          <a:custGeom>
            <a:avLst/>
            <a:gdLst/>
            <a:ahLst/>
            <a:cxnLst/>
            <a:rect l="l" t="t" r="r" b="b"/>
            <a:pathLst>
              <a:path w="499408" h="491917">
                <a:moveTo>
                  <a:pt x="0" y="0"/>
                </a:moveTo>
                <a:lnTo>
                  <a:pt x="499408" y="0"/>
                </a:lnTo>
                <a:lnTo>
                  <a:pt x="499408" y="491917"/>
                </a:lnTo>
                <a:lnTo>
                  <a:pt x="0" y="491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8" name="AutoShape 58"/>
          <p:cNvSpPr/>
          <p:nvPr/>
        </p:nvSpPr>
        <p:spPr>
          <a:xfrm flipH="1" flipV="1">
            <a:off x="1484841" y="8481965"/>
            <a:ext cx="2522" cy="242827"/>
          </a:xfrm>
          <a:prstGeom prst="line">
            <a:avLst/>
          </a:prstGeom>
          <a:ln w="28575" cap="flat">
            <a:solidFill>
              <a:srgbClr val="26934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Box 59"/>
          <p:cNvSpPr txBox="1"/>
          <p:nvPr/>
        </p:nvSpPr>
        <p:spPr>
          <a:xfrm>
            <a:off x="1243618" y="8734466"/>
            <a:ext cx="472749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26934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+4.2ppt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759052" y="8928147"/>
            <a:ext cx="545836" cy="11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"/>
              </a:lnSpc>
              <a:spcBef>
                <a:spcPct val="0"/>
              </a:spcBef>
            </a:pPr>
            <a:r>
              <a:rPr lang="en-US" sz="999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Industry</a:t>
            </a:r>
          </a:p>
        </p:txBody>
      </p:sp>
      <p:sp>
        <p:nvSpPr>
          <p:cNvPr id="61" name="Freeform 61"/>
          <p:cNvSpPr/>
          <p:nvPr/>
        </p:nvSpPr>
        <p:spPr>
          <a:xfrm>
            <a:off x="1831162" y="8434413"/>
            <a:ext cx="424553" cy="424553"/>
          </a:xfrm>
          <a:custGeom>
            <a:avLst/>
            <a:gdLst/>
            <a:ahLst/>
            <a:cxnLst/>
            <a:rect l="l" t="t" r="r" b="b"/>
            <a:pathLst>
              <a:path w="424553" h="424553">
                <a:moveTo>
                  <a:pt x="0" y="0"/>
                </a:moveTo>
                <a:lnTo>
                  <a:pt x="424552" y="0"/>
                </a:lnTo>
                <a:lnTo>
                  <a:pt x="424552" y="424553"/>
                </a:lnTo>
                <a:lnTo>
                  <a:pt x="0" y="4245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>
            <a:off x="2468038" y="8483917"/>
            <a:ext cx="0" cy="242674"/>
          </a:xfrm>
          <a:prstGeom prst="line">
            <a:avLst/>
          </a:prstGeom>
          <a:ln w="28575" cap="flat">
            <a:solidFill>
              <a:srgbClr val="BE0303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Box 63"/>
          <p:cNvSpPr txBox="1"/>
          <p:nvPr/>
        </p:nvSpPr>
        <p:spPr>
          <a:xfrm>
            <a:off x="2244856" y="8734317"/>
            <a:ext cx="446364" cy="116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 dirty="0">
                <a:solidFill>
                  <a:srgbClr val="BE0303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-3.3ppt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923881" y="8925309"/>
            <a:ext cx="553951" cy="12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"/>
              </a:lnSpc>
              <a:spcBef>
                <a:spcPct val="0"/>
              </a:spcBef>
            </a:pPr>
            <a:r>
              <a:rPr lang="en-US" sz="999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Services</a:t>
            </a:r>
          </a:p>
        </p:txBody>
      </p:sp>
      <p:sp>
        <p:nvSpPr>
          <p:cNvPr id="65" name="Freeform 65"/>
          <p:cNvSpPr/>
          <p:nvPr/>
        </p:nvSpPr>
        <p:spPr>
          <a:xfrm>
            <a:off x="2840372" y="8434413"/>
            <a:ext cx="396598" cy="441892"/>
          </a:xfrm>
          <a:custGeom>
            <a:avLst/>
            <a:gdLst/>
            <a:ahLst/>
            <a:cxnLst/>
            <a:rect l="l" t="t" r="r" b="b"/>
            <a:pathLst>
              <a:path w="396598" h="441892">
                <a:moveTo>
                  <a:pt x="0" y="0"/>
                </a:moveTo>
                <a:lnTo>
                  <a:pt x="396599" y="0"/>
                </a:lnTo>
                <a:lnTo>
                  <a:pt x="396599" y="441893"/>
                </a:lnTo>
                <a:lnTo>
                  <a:pt x="0" y="441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 flipH="1" flipV="1">
            <a:off x="3438723" y="8482114"/>
            <a:ext cx="2522" cy="242827"/>
          </a:xfrm>
          <a:prstGeom prst="line">
            <a:avLst/>
          </a:prstGeom>
          <a:ln w="28575" cap="flat">
            <a:solidFill>
              <a:srgbClr val="26934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Box 67"/>
          <p:cNvSpPr txBox="1"/>
          <p:nvPr/>
        </p:nvSpPr>
        <p:spPr>
          <a:xfrm>
            <a:off x="3215094" y="8740857"/>
            <a:ext cx="480874" cy="11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en-US" sz="899" b="1">
                <a:solidFill>
                  <a:srgbClr val="26934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+1.2ppt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85092" y="9268000"/>
            <a:ext cx="439109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626E9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2024Q1 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752463" y="9410892"/>
            <a:ext cx="2874283" cy="391160"/>
            <a:chOff x="0" y="0"/>
            <a:chExt cx="3832377" cy="521547"/>
          </a:xfrm>
        </p:grpSpPr>
        <p:sp>
          <p:nvSpPr>
            <p:cNvPr id="70" name="TextBox 70"/>
            <p:cNvSpPr txBox="1"/>
            <p:nvPr/>
          </p:nvSpPr>
          <p:spPr>
            <a:xfrm>
              <a:off x="0" y="-47625"/>
              <a:ext cx="106129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u="none" strike="noStrike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2.4%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390930" y="-47625"/>
              <a:ext cx="106129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6.7</a:t>
              </a:r>
              <a:r>
                <a:rPr lang="en-US" sz="2599" b="1" u="none" strike="noStrike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771080" y="-47625"/>
              <a:ext cx="106129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4.7</a:t>
              </a:r>
              <a:r>
                <a:rPr lang="en-US" sz="2599" b="1" u="none" strike="noStrike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</p:grpSp>
      <p:sp>
        <p:nvSpPr>
          <p:cNvPr id="73" name="TextBox 73"/>
          <p:cNvSpPr txBox="1"/>
          <p:nvPr/>
        </p:nvSpPr>
        <p:spPr>
          <a:xfrm>
            <a:off x="240485" y="7661618"/>
            <a:ext cx="45323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2025Q1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5759457" y="8367103"/>
            <a:ext cx="1401887" cy="794877"/>
            <a:chOff x="0" y="0"/>
            <a:chExt cx="1869182" cy="1059836"/>
          </a:xfrm>
        </p:grpSpPr>
        <p:sp>
          <p:nvSpPr>
            <p:cNvPr id="75" name="AutoShape 75"/>
            <p:cNvSpPr/>
            <p:nvPr/>
          </p:nvSpPr>
          <p:spPr>
            <a:xfrm flipH="1" flipV="1">
              <a:off x="1459675" y="128660"/>
              <a:ext cx="4241" cy="408372"/>
            </a:xfrm>
            <a:prstGeom prst="line">
              <a:avLst/>
            </a:prstGeom>
            <a:ln w="50800" cap="flat">
              <a:solidFill>
                <a:srgbClr val="26934D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606811" y="0"/>
              <a:ext cx="492642" cy="712683"/>
            </a:xfrm>
            <a:custGeom>
              <a:avLst/>
              <a:gdLst/>
              <a:ahLst/>
              <a:cxnLst/>
              <a:rect l="l" t="t" r="r" b="b"/>
              <a:pathLst>
                <a:path w="492642" h="712683">
                  <a:moveTo>
                    <a:pt x="0" y="0"/>
                  </a:moveTo>
                  <a:lnTo>
                    <a:pt x="492642" y="0"/>
                  </a:lnTo>
                  <a:lnTo>
                    <a:pt x="492642" y="712683"/>
                  </a:lnTo>
                  <a:lnTo>
                    <a:pt x="0" y="712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839780"/>
              <a:ext cx="1600752" cy="22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61"/>
                </a:lnSpc>
                <a:spcBef>
                  <a:spcPct val="0"/>
                </a:spcBef>
              </a:pPr>
              <a:r>
                <a:rPr lang="en-US" sz="1261" b="1" u="none" strike="noStrike">
                  <a:solidFill>
                    <a:srgbClr val="2E1B71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GDP (Non-Oil)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1166415" y="531786"/>
              <a:ext cx="702767" cy="21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5"/>
                </a:lnSpc>
              </a:pPr>
              <a:r>
                <a:rPr lang="en-US" sz="1135" b="1">
                  <a:solidFill>
                    <a:srgbClr val="26934D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+2.5ppt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 rot="-5400000">
              <a:off x="580476" y="219212"/>
              <a:ext cx="532618" cy="242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7"/>
                </a:lnSpc>
                <a:spcBef>
                  <a:spcPct val="0"/>
                </a:spcBef>
              </a:pPr>
              <a:r>
                <a:rPr lang="en-US" sz="1387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GDP</a:t>
              </a: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6009626" y="7642568"/>
            <a:ext cx="795973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6.8</a:t>
            </a:r>
            <a:r>
              <a:rPr lang="en-US" sz="2599" b="1" u="none" strike="noStrike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%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021786" y="9362005"/>
            <a:ext cx="795973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737373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4.3</a:t>
            </a:r>
            <a:r>
              <a:rPr lang="en-US" sz="2599" b="1" u="none" strike="noStrike">
                <a:solidFill>
                  <a:srgbClr val="737373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%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4528001" y="7690193"/>
            <a:ext cx="1231456" cy="2101073"/>
            <a:chOff x="0" y="0"/>
            <a:chExt cx="1641941" cy="2801430"/>
          </a:xfrm>
        </p:grpSpPr>
        <p:sp>
          <p:nvSpPr>
            <p:cNvPr id="83" name="TextBox 83"/>
            <p:cNvSpPr txBox="1"/>
            <p:nvPr/>
          </p:nvSpPr>
          <p:spPr>
            <a:xfrm>
              <a:off x="149147" y="2232258"/>
              <a:ext cx="106129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4.9</a:t>
              </a:r>
              <a:r>
                <a:rPr lang="en-US" sz="2599" b="1" u="none" strike="noStrike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200951" y="-47625"/>
              <a:ext cx="106129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5.3</a:t>
              </a:r>
              <a:r>
                <a:rPr lang="en-US" sz="2599" b="1" u="none" strike="noStrike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1753272"/>
              <a:ext cx="1335232" cy="221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57"/>
                </a:lnSpc>
                <a:spcBef>
                  <a:spcPct val="0"/>
                </a:spcBef>
              </a:pPr>
              <a:r>
                <a:rPr lang="en-US" sz="1257" b="1" u="none" strike="noStrike">
                  <a:solidFill>
                    <a:srgbClr val="2E1B71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Overall GDP</a:t>
              </a:r>
            </a:p>
          </p:txBody>
        </p:sp>
        <p:sp>
          <p:nvSpPr>
            <p:cNvPr id="86" name="Freeform 86"/>
            <p:cNvSpPr/>
            <p:nvPr/>
          </p:nvSpPr>
          <p:spPr>
            <a:xfrm>
              <a:off x="324847" y="915247"/>
              <a:ext cx="474072" cy="685818"/>
            </a:xfrm>
            <a:custGeom>
              <a:avLst/>
              <a:gdLst/>
              <a:ahLst/>
              <a:cxnLst/>
              <a:rect l="l" t="t" r="r" b="b"/>
              <a:pathLst>
                <a:path w="474072" h="685818">
                  <a:moveTo>
                    <a:pt x="0" y="0"/>
                  </a:moveTo>
                  <a:lnTo>
                    <a:pt x="474072" y="0"/>
                  </a:lnTo>
                  <a:lnTo>
                    <a:pt x="474072" y="685818"/>
                  </a:lnTo>
                  <a:lnTo>
                    <a:pt x="0" y="685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AutoShape 87"/>
            <p:cNvSpPr/>
            <p:nvPr/>
          </p:nvSpPr>
          <p:spPr>
            <a:xfrm flipH="1" flipV="1">
              <a:off x="1244381" y="981541"/>
              <a:ext cx="4227" cy="407085"/>
            </a:xfrm>
            <a:prstGeom prst="line">
              <a:avLst/>
            </a:prstGeom>
            <a:ln w="47904" cap="flat">
              <a:solidFill>
                <a:srgbClr val="26934D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827853" y="1407676"/>
              <a:ext cx="814088" cy="210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1"/>
                </a:lnSpc>
              </a:pPr>
              <a:r>
                <a:rPr lang="en-US" sz="1131" b="1">
                  <a:solidFill>
                    <a:srgbClr val="26934D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+0.4ppt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 rot="-5400000">
              <a:off x="288464" y="1137136"/>
              <a:ext cx="530939" cy="241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3"/>
                </a:lnSpc>
                <a:spcBef>
                  <a:spcPct val="0"/>
                </a:spcBef>
              </a:pPr>
              <a:r>
                <a:rPr lang="en-US" sz="1383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GDP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784387" y="7644949"/>
            <a:ext cx="2848294" cy="441695"/>
            <a:chOff x="0" y="-47625"/>
            <a:chExt cx="3797726" cy="588927"/>
          </a:xfrm>
        </p:grpSpPr>
        <p:sp>
          <p:nvSpPr>
            <p:cNvPr id="91" name="TextBox 91"/>
            <p:cNvSpPr txBox="1"/>
            <p:nvPr/>
          </p:nvSpPr>
          <p:spPr>
            <a:xfrm>
              <a:off x="0" y="-45141"/>
              <a:ext cx="106129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6.6</a:t>
              </a:r>
              <a:r>
                <a:rPr lang="en-US" sz="2599" b="1" u="none" strike="noStrike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1361880" y="-34925"/>
              <a:ext cx="1061298" cy="576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dirty="0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3.4</a:t>
              </a:r>
              <a:r>
                <a:rPr lang="en-US" sz="2599" b="1" u="none" strike="noStrike" dirty="0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2736428" y="-47625"/>
              <a:ext cx="106129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5.9</a:t>
              </a:r>
              <a:r>
                <a:rPr lang="en-US" sz="2599" b="1" u="none" strike="noStrike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1627833" y="2089821"/>
            <a:ext cx="87110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26934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+84.4Bn  </a:t>
            </a:r>
          </a:p>
        </p:txBody>
      </p:sp>
      <p:sp>
        <p:nvSpPr>
          <p:cNvPr id="95" name="AutoShape 95"/>
          <p:cNvSpPr/>
          <p:nvPr/>
        </p:nvSpPr>
        <p:spPr>
          <a:xfrm flipV="1">
            <a:off x="1572096" y="2045271"/>
            <a:ext cx="0" cy="340116"/>
          </a:xfrm>
          <a:prstGeom prst="line">
            <a:avLst/>
          </a:prstGeom>
          <a:ln w="38100" cap="flat">
            <a:solidFill>
              <a:srgbClr val="26934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" name="AutoShape 96"/>
          <p:cNvSpPr/>
          <p:nvPr/>
        </p:nvSpPr>
        <p:spPr>
          <a:xfrm>
            <a:off x="1391601" y="3504190"/>
            <a:ext cx="1140628" cy="0"/>
          </a:xfrm>
          <a:prstGeom prst="line">
            <a:avLst/>
          </a:prstGeom>
          <a:ln w="19050" cap="flat">
            <a:solidFill>
              <a:srgbClr val="BE0303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7" name="TextBox 97"/>
          <p:cNvSpPr txBox="1"/>
          <p:nvPr/>
        </p:nvSpPr>
        <p:spPr>
          <a:xfrm>
            <a:off x="1691119" y="3121285"/>
            <a:ext cx="89700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26934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+86.0Bn  </a:t>
            </a:r>
          </a:p>
        </p:txBody>
      </p:sp>
      <p:sp>
        <p:nvSpPr>
          <p:cNvPr id="98" name="AutoShape 98"/>
          <p:cNvSpPr/>
          <p:nvPr/>
        </p:nvSpPr>
        <p:spPr>
          <a:xfrm flipV="1">
            <a:off x="1627833" y="3087874"/>
            <a:ext cx="0" cy="340116"/>
          </a:xfrm>
          <a:prstGeom prst="line">
            <a:avLst/>
          </a:prstGeom>
          <a:ln w="38100" cap="flat">
            <a:solidFill>
              <a:srgbClr val="26934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" name="TextBox 99"/>
          <p:cNvSpPr txBox="1"/>
          <p:nvPr/>
        </p:nvSpPr>
        <p:spPr>
          <a:xfrm>
            <a:off x="3862281" y="2406051"/>
            <a:ext cx="563436" cy="24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4"/>
              </a:lnSpc>
              <a:spcBef>
                <a:spcPct val="0"/>
              </a:spcBef>
            </a:pPr>
            <a:r>
              <a:rPr lang="en-US" sz="964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Overall Economy 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3825074" y="3429484"/>
            <a:ext cx="637849" cy="24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4"/>
              </a:lnSpc>
              <a:spcBef>
                <a:spcPct val="0"/>
              </a:spcBef>
            </a:pPr>
            <a:r>
              <a:rPr lang="en-US" sz="964" b="1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Non-</a:t>
            </a:r>
            <a:r>
              <a:rPr lang="en-US" sz="964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Oil Economy 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780815" y="2435571"/>
            <a:ext cx="571481" cy="16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26934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+5.3%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6759072" y="3473171"/>
            <a:ext cx="519634" cy="16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"/>
              </a:lnSpc>
              <a:spcBef>
                <a:spcPct val="0"/>
              </a:spcBef>
            </a:pPr>
            <a:r>
              <a:rPr lang="en-US" sz="1200" b="1" u="none" strike="noStrike">
                <a:solidFill>
                  <a:srgbClr val="26934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+6.8%</a:t>
            </a:r>
          </a:p>
        </p:txBody>
      </p:sp>
      <p:sp>
        <p:nvSpPr>
          <p:cNvPr id="103" name="AutoShape 103"/>
          <p:cNvSpPr/>
          <p:nvPr/>
        </p:nvSpPr>
        <p:spPr>
          <a:xfrm flipV="1">
            <a:off x="305387" y="1596524"/>
            <a:ext cx="6869863" cy="0"/>
          </a:xfrm>
          <a:prstGeom prst="line">
            <a:avLst/>
          </a:prstGeom>
          <a:ln w="19050" cap="flat">
            <a:solidFill>
              <a:srgbClr val="2E1B7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" name="AutoShape 104"/>
          <p:cNvSpPr/>
          <p:nvPr/>
        </p:nvSpPr>
        <p:spPr>
          <a:xfrm>
            <a:off x="3817459" y="7877115"/>
            <a:ext cx="0" cy="1879200"/>
          </a:xfrm>
          <a:prstGeom prst="line">
            <a:avLst/>
          </a:prstGeom>
          <a:ln w="19050" cap="flat">
            <a:solidFill>
              <a:srgbClr val="98A3A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" name="TextBox 105"/>
          <p:cNvSpPr txBox="1"/>
          <p:nvPr/>
        </p:nvSpPr>
        <p:spPr>
          <a:xfrm>
            <a:off x="358117" y="7028278"/>
            <a:ext cx="19002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SECTORAL GROWTH RATES</a:t>
            </a:r>
          </a:p>
        </p:txBody>
      </p:sp>
      <p:sp>
        <p:nvSpPr>
          <p:cNvPr id="106" name="AutoShape 106"/>
          <p:cNvSpPr/>
          <p:nvPr/>
        </p:nvSpPr>
        <p:spPr>
          <a:xfrm>
            <a:off x="3807934" y="4643054"/>
            <a:ext cx="0" cy="1987200"/>
          </a:xfrm>
          <a:prstGeom prst="line">
            <a:avLst/>
          </a:prstGeom>
          <a:ln w="19050" cap="flat">
            <a:solidFill>
              <a:srgbClr val="98A3A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7" name="Group 107"/>
          <p:cNvGrpSpPr/>
          <p:nvPr/>
        </p:nvGrpSpPr>
        <p:grpSpPr>
          <a:xfrm>
            <a:off x="292492" y="4521568"/>
            <a:ext cx="693054" cy="679103"/>
            <a:chOff x="0" y="0"/>
            <a:chExt cx="924071" cy="905471"/>
          </a:xfrm>
        </p:grpSpPr>
        <p:sp>
          <p:nvSpPr>
            <p:cNvPr id="108" name="TextBox 108"/>
            <p:cNvSpPr txBox="1"/>
            <p:nvPr/>
          </p:nvSpPr>
          <p:spPr>
            <a:xfrm>
              <a:off x="0" y="723502"/>
              <a:ext cx="924071" cy="181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10"/>
                </a:lnSpc>
                <a:spcBef>
                  <a:spcPct val="0"/>
                </a:spcBef>
              </a:pPr>
              <a:r>
                <a:rPr lang="en-US" sz="1010" b="1" u="none" strike="noStrike">
                  <a:solidFill>
                    <a:srgbClr val="2E1B71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Agriculture</a:t>
              </a:r>
            </a:p>
          </p:txBody>
        </p:sp>
        <p:sp>
          <p:nvSpPr>
            <p:cNvPr id="109" name="Freeform 109"/>
            <p:cNvSpPr/>
            <p:nvPr/>
          </p:nvSpPr>
          <p:spPr>
            <a:xfrm>
              <a:off x="187556" y="0"/>
              <a:ext cx="672747" cy="662656"/>
            </a:xfrm>
            <a:custGeom>
              <a:avLst/>
              <a:gdLst/>
              <a:ahLst/>
              <a:cxnLst/>
              <a:rect l="l" t="t" r="r" b="b"/>
              <a:pathLst>
                <a:path w="672747" h="662656">
                  <a:moveTo>
                    <a:pt x="0" y="0"/>
                  </a:moveTo>
                  <a:lnTo>
                    <a:pt x="672747" y="0"/>
                  </a:lnTo>
                  <a:lnTo>
                    <a:pt x="672747" y="662656"/>
                  </a:lnTo>
                  <a:lnTo>
                    <a:pt x="0" y="662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1188531" y="4663514"/>
            <a:ext cx="878603" cy="372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4"/>
              </a:lnSpc>
              <a:spcBef>
                <a:spcPct val="0"/>
              </a:spcBef>
            </a:pPr>
            <a:r>
              <a:rPr lang="en-US" sz="2196" b="1">
                <a:solidFill>
                  <a:srgbClr val="38B6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83.2Bn</a:t>
            </a:r>
          </a:p>
        </p:txBody>
      </p:sp>
      <p:grpSp>
        <p:nvGrpSpPr>
          <p:cNvPr id="111" name="Group 111"/>
          <p:cNvGrpSpPr/>
          <p:nvPr/>
        </p:nvGrpSpPr>
        <p:grpSpPr>
          <a:xfrm>
            <a:off x="386238" y="5444901"/>
            <a:ext cx="558751" cy="627161"/>
            <a:chOff x="0" y="0"/>
            <a:chExt cx="745001" cy="836214"/>
          </a:xfrm>
        </p:grpSpPr>
        <p:sp>
          <p:nvSpPr>
            <p:cNvPr id="112" name="TextBox 112"/>
            <p:cNvSpPr txBox="1"/>
            <p:nvPr/>
          </p:nvSpPr>
          <p:spPr>
            <a:xfrm>
              <a:off x="0" y="653936"/>
              <a:ext cx="745001" cy="182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3"/>
                </a:lnSpc>
                <a:spcBef>
                  <a:spcPct val="0"/>
                </a:spcBef>
              </a:pPr>
              <a:r>
                <a:rPr lang="en-US" sz="1023" b="1" u="none" strike="noStrike">
                  <a:solidFill>
                    <a:srgbClr val="2E1B71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Industry</a:t>
              </a:r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98421" y="0"/>
              <a:ext cx="579464" cy="579464"/>
            </a:xfrm>
            <a:custGeom>
              <a:avLst/>
              <a:gdLst/>
              <a:ahLst/>
              <a:cxnLst/>
              <a:rect l="l" t="t" r="r" b="b"/>
              <a:pathLst>
                <a:path w="579464" h="579464">
                  <a:moveTo>
                    <a:pt x="0" y="0"/>
                  </a:moveTo>
                  <a:lnTo>
                    <a:pt x="579464" y="0"/>
                  </a:lnTo>
                  <a:lnTo>
                    <a:pt x="579464" y="579464"/>
                  </a:lnTo>
                  <a:lnTo>
                    <a:pt x="0" y="579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TextBox 114"/>
          <p:cNvSpPr txBox="1"/>
          <p:nvPr/>
        </p:nvSpPr>
        <p:spPr>
          <a:xfrm>
            <a:off x="1100998" y="5512606"/>
            <a:ext cx="1053670" cy="36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3"/>
              </a:lnSpc>
              <a:spcBef>
                <a:spcPct val="0"/>
              </a:spcBef>
            </a:pPr>
            <a:r>
              <a:rPr lang="en-US" sz="2181" b="1">
                <a:solidFill>
                  <a:srgbClr val="38B6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104.9Bn</a:t>
            </a:r>
          </a:p>
        </p:txBody>
      </p:sp>
      <p:grpSp>
        <p:nvGrpSpPr>
          <p:cNvPr id="115" name="Group 115"/>
          <p:cNvGrpSpPr/>
          <p:nvPr/>
        </p:nvGrpSpPr>
        <p:grpSpPr>
          <a:xfrm>
            <a:off x="438936" y="6310186"/>
            <a:ext cx="572279" cy="603791"/>
            <a:chOff x="0" y="0"/>
            <a:chExt cx="763039" cy="805055"/>
          </a:xfrm>
        </p:grpSpPr>
        <p:sp>
          <p:nvSpPr>
            <p:cNvPr id="116" name="TextBox 116"/>
            <p:cNvSpPr txBox="1"/>
            <p:nvPr/>
          </p:nvSpPr>
          <p:spPr>
            <a:xfrm>
              <a:off x="0" y="617044"/>
              <a:ext cx="763039" cy="188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33"/>
                </a:lnSpc>
                <a:spcBef>
                  <a:spcPct val="0"/>
                </a:spcBef>
              </a:pPr>
              <a:r>
                <a:rPr lang="en-US" sz="1033" b="1" u="none" strike="noStrike">
                  <a:solidFill>
                    <a:srgbClr val="2E1B71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Services</a:t>
              </a:r>
            </a:p>
          </p:txBody>
        </p:sp>
        <p:sp>
          <p:nvSpPr>
            <p:cNvPr id="117" name="Freeform 117"/>
            <p:cNvSpPr/>
            <p:nvPr/>
          </p:nvSpPr>
          <p:spPr>
            <a:xfrm>
              <a:off x="153287" y="0"/>
              <a:ext cx="546294" cy="608684"/>
            </a:xfrm>
            <a:custGeom>
              <a:avLst/>
              <a:gdLst/>
              <a:ahLst/>
              <a:cxnLst/>
              <a:rect l="l" t="t" r="r" b="b"/>
              <a:pathLst>
                <a:path w="546294" h="608684">
                  <a:moveTo>
                    <a:pt x="0" y="0"/>
                  </a:moveTo>
                  <a:lnTo>
                    <a:pt x="546294" y="0"/>
                  </a:lnTo>
                  <a:lnTo>
                    <a:pt x="546294" y="608684"/>
                  </a:lnTo>
                  <a:lnTo>
                    <a:pt x="0" y="608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" name="AutoShape 118"/>
          <p:cNvSpPr/>
          <p:nvPr/>
        </p:nvSpPr>
        <p:spPr>
          <a:xfrm flipV="1">
            <a:off x="408843" y="7245448"/>
            <a:ext cx="6869863" cy="0"/>
          </a:xfrm>
          <a:prstGeom prst="line">
            <a:avLst/>
          </a:prstGeom>
          <a:ln w="19050" cap="flat">
            <a:solidFill>
              <a:srgbClr val="2E1B7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9" name="TextBox 119"/>
          <p:cNvSpPr txBox="1"/>
          <p:nvPr/>
        </p:nvSpPr>
        <p:spPr>
          <a:xfrm>
            <a:off x="1041850" y="4214429"/>
            <a:ext cx="1097773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38B6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NOMINAL GDP-GH₵ Billion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2154668" y="4223954"/>
            <a:ext cx="1529164" cy="32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 b="1" dirty="0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REAL GDP (2013 PRICES)-GH₵ Billion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1112135" y="6371602"/>
            <a:ext cx="1031395" cy="355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9"/>
              </a:lnSpc>
              <a:spcBef>
                <a:spcPct val="0"/>
              </a:spcBef>
            </a:pPr>
            <a:r>
              <a:rPr lang="en-US" sz="2135" b="1">
                <a:solidFill>
                  <a:srgbClr val="38B6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165.4Bn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331311" y="3859465"/>
            <a:ext cx="1359808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206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SECTORAL GDP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2351903" y="4693219"/>
            <a:ext cx="878603" cy="372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4"/>
              </a:lnSpc>
              <a:spcBef>
                <a:spcPct val="0"/>
              </a:spcBef>
            </a:pPr>
            <a:r>
              <a:rPr lang="en-US" sz="2196" b="1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11.5Bn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2392415" y="5504212"/>
            <a:ext cx="1053670" cy="36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3"/>
              </a:lnSpc>
              <a:spcBef>
                <a:spcPct val="0"/>
              </a:spcBef>
            </a:pPr>
            <a:r>
              <a:rPr lang="en-US" sz="2181" b="1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17.0Bn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2428104" y="6343027"/>
            <a:ext cx="1031395" cy="355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9"/>
              </a:lnSpc>
              <a:spcBef>
                <a:spcPct val="0"/>
              </a:spcBef>
            </a:pPr>
            <a:r>
              <a:rPr lang="en-US" sz="2135" b="1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23.2Bn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2089626" y="7309564"/>
            <a:ext cx="3639562" cy="216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35"/>
              </a:lnSpc>
              <a:spcBef>
                <a:spcPct val="0"/>
              </a:spcBef>
            </a:pPr>
            <a:r>
              <a:rPr lang="en-US" sz="1239" b="1" u="none" strike="noStrike">
                <a:solidFill>
                  <a:srgbClr val="166335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YEAR-ON-YEAR REAL GDP GROWTH RATES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4387436" y="3859465"/>
            <a:ext cx="279732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206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SECTORAL SHARE (BASIC PRICES)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4352986" y="5778717"/>
            <a:ext cx="685977" cy="12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"/>
              </a:lnSpc>
              <a:spcBef>
                <a:spcPct val="0"/>
              </a:spcBef>
            </a:pPr>
            <a:r>
              <a:rPr lang="en-US" sz="999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Agriculture</a:t>
            </a:r>
          </a:p>
        </p:txBody>
      </p:sp>
      <p:sp>
        <p:nvSpPr>
          <p:cNvPr id="129" name="Freeform 129"/>
          <p:cNvSpPr/>
          <p:nvPr/>
        </p:nvSpPr>
        <p:spPr>
          <a:xfrm>
            <a:off x="4446270" y="5217528"/>
            <a:ext cx="499408" cy="491917"/>
          </a:xfrm>
          <a:custGeom>
            <a:avLst/>
            <a:gdLst/>
            <a:ahLst/>
            <a:cxnLst/>
            <a:rect l="l" t="t" r="r" b="b"/>
            <a:pathLst>
              <a:path w="499408" h="491917">
                <a:moveTo>
                  <a:pt x="0" y="0"/>
                </a:moveTo>
                <a:lnTo>
                  <a:pt x="499408" y="0"/>
                </a:lnTo>
                <a:lnTo>
                  <a:pt x="499408" y="491917"/>
                </a:lnTo>
                <a:lnTo>
                  <a:pt x="0" y="491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0" name="AutoShape 130"/>
          <p:cNvSpPr/>
          <p:nvPr/>
        </p:nvSpPr>
        <p:spPr>
          <a:xfrm flipH="1" flipV="1">
            <a:off x="5170591" y="5322866"/>
            <a:ext cx="2522" cy="242827"/>
          </a:xfrm>
          <a:prstGeom prst="line">
            <a:avLst/>
          </a:prstGeom>
          <a:ln w="28575" cap="flat">
            <a:solidFill>
              <a:srgbClr val="26934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TextBox 131"/>
          <p:cNvSpPr txBox="1"/>
          <p:nvPr/>
        </p:nvSpPr>
        <p:spPr>
          <a:xfrm>
            <a:off x="4929368" y="5575366"/>
            <a:ext cx="472749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26934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+1.4ppt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5444802" y="5769048"/>
            <a:ext cx="545836" cy="11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"/>
              </a:lnSpc>
              <a:spcBef>
                <a:spcPct val="0"/>
              </a:spcBef>
            </a:pPr>
            <a:r>
              <a:rPr lang="en-US" sz="999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Industry</a:t>
            </a:r>
          </a:p>
        </p:txBody>
      </p:sp>
      <p:sp>
        <p:nvSpPr>
          <p:cNvPr id="133" name="Freeform 133"/>
          <p:cNvSpPr/>
          <p:nvPr/>
        </p:nvSpPr>
        <p:spPr>
          <a:xfrm>
            <a:off x="5516912" y="5275314"/>
            <a:ext cx="424553" cy="424553"/>
          </a:xfrm>
          <a:custGeom>
            <a:avLst/>
            <a:gdLst/>
            <a:ahLst/>
            <a:cxnLst/>
            <a:rect l="l" t="t" r="r" b="b"/>
            <a:pathLst>
              <a:path w="424553" h="424553">
                <a:moveTo>
                  <a:pt x="0" y="0"/>
                </a:moveTo>
                <a:lnTo>
                  <a:pt x="424552" y="0"/>
                </a:lnTo>
                <a:lnTo>
                  <a:pt x="424552" y="424552"/>
                </a:lnTo>
                <a:lnTo>
                  <a:pt x="0" y="424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4" name="TextBox 134"/>
          <p:cNvSpPr txBox="1"/>
          <p:nvPr/>
        </p:nvSpPr>
        <p:spPr>
          <a:xfrm>
            <a:off x="6609631" y="5766210"/>
            <a:ext cx="553951" cy="12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"/>
              </a:lnSpc>
              <a:spcBef>
                <a:spcPct val="0"/>
              </a:spcBef>
            </a:pPr>
            <a:r>
              <a:rPr lang="en-US" sz="999" b="1" u="none" strike="noStrike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Services</a:t>
            </a:r>
          </a:p>
        </p:txBody>
      </p:sp>
      <p:sp>
        <p:nvSpPr>
          <p:cNvPr id="135" name="Freeform 135"/>
          <p:cNvSpPr/>
          <p:nvPr/>
        </p:nvSpPr>
        <p:spPr>
          <a:xfrm>
            <a:off x="6560773" y="5266644"/>
            <a:ext cx="396598" cy="441892"/>
          </a:xfrm>
          <a:custGeom>
            <a:avLst/>
            <a:gdLst/>
            <a:ahLst/>
            <a:cxnLst/>
            <a:rect l="l" t="t" r="r" b="b"/>
            <a:pathLst>
              <a:path w="396598" h="441892">
                <a:moveTo>
                  <a:pt x="0" y="0"/>
                </a:moveTo>
                <a:lnTo>
                  <a:pt x="396598" y="0"/>
                </a:lnTo>
                <a:lnTo>
                  <a:pt x="396598" y="441892"/>
                </a:lnTo>
                <a:lnTo>
                  <a:pt x="0" y="441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6" name="TextBox 136"/>
          <p:cNvSpPr txBox="1"/>
          <p:nvPr/>
        </p:nvSpPr>
        <p:spPr>
          <a:xfrm>
            <a:off x="3888527" y="6080009"/>
            <a:ext cx="439109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626E9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2024Q1</a:t>
            </a:r>
          </a:p>
        </p:txBody>
      </p:sp>
      <p:grpSp>
        <p:nvGrpSpPr>
          <p:cNvPr id="137" name="Group 137"/>
          <p:cNvGrpSpPr/>
          <p:nvPr/>
        </p:nvGrpSpPr>
        <p:grpSpPr>
          <a:xfrm>
            <a:off x="4372405" y="6148588"/>
            <a:ext cx="3012469" cy="334645"/>
            <a:chOff x="0" y="0"/>
            <a:chExt cx="4016625" cy="446193"/>
          </a:xfrm>
        </p:grpSpPr>
        <p:sp>
          <p:nvSpPr>
            <p:cNvPr id="138" name="TextBox 138"/>
            <p:cNvSpPr txBox="1"/>
            <p:nvPr/>
          </p:nvSpPr>
          <p:spPr>
            <a:xfrm>
              <a:off x="0" y="-47625"/>
              <a:ext cx="1225577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 b="1" u="none" strike="noStrike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22.1%</a:t>
              </a:r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1332212" y="-47625"/>
              <a:ext cx="13221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 b="1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29.6</a:t>
              </a:r>
              <a:r>
                <a:rPr lang="en-US" sz="2200" b="1" u="none" strike="noStrike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2755912" y="-47625"/>
              <a:ext cx="1260713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 b="1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48.3</a:t>
              </a:r>
              <a:r>
                <a:rPr lang="en-US" sz="2200" b="1" u="none" strike="noStrike">
                  <a:solidFill>
                    <a:srgbClr val="737373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</p:grpSp>
      <p:sp>
        <p:nvSpPr>
          <p:cNvPr id="141" name="TextBox 141"/>
          <p:cNvSpPr txBox="1"/>
          <p:nvPr/>
        </p:nvSpPr>
        <p:spPr>
          <a:xfrm>
            <a:off x="3874404" y="4548042"/>
            <a:ext cx="45323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2025Q1</a:t>
            </a:r>
          </a:p>
        </p:txBody>
      </p:sp>
      <p:grpSp>
        <p:nvGrpSpPr>
          <p:cNvPr id="142" name="Group 142"/>
          <p:cNvGrpSpPr/>
          <p:nvPr/>
        </p:nvGrpSpPr>
        <p:grpSpPr>
          <a:xfrm>
            <a:off x="4327636" y="4629719"/>
            <a:ext cx="3045981" cy="347980"/>
            <a:chOff x="0" y="0"/>
            <a:chExt cx="4061307" cy="463974"/>
          </a:xfrm>
        </p:grpSpPr>
        <p:sp>
          <p:nvSpPr>
            <p:cNvPr id="143" name="TextBox 143"/>
            <p:cNvSpPr txBox="1"/>
            <p:nvPr/>
          </p:nvSpPr>
          <p:spPr>
            <a:xfrm>
              <a:off x="0" y="-29845"/>
              <a:ext cx="1278545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23.5</a:t>
              </a:r>
              <a:r>
                <a:rPr lang="en-US" sz="2199" b="1" u="none" strike="noStrike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1364404" y="-33827"/>
              <a:ext cx="1285661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29.7</a:t>
              </a:r>
              <a:r>
                <a:rPr lang="en-US" sz="2199" b="1" u="none" strike="noStrike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  <p:sp>
          <p:nvSpPr>
            <p:cNvPr id="145" name="TextBox 145"/>
            <p:cNvSpPr txBox="1"/>
            <p:nvPr/>
          </p:nvSpPr>
          <p:spPr>
            <a:xfrm>
              <a:off x="2789516" y="-47625"/>
              <a:ext cx="1271792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46.8</a:t>
              </a:r>
              <a:r>
                <a:rPr lang="en-US" sz="2199" b="1" u="none" strike="noStrike">
                  <a:solidFill>
                    <a:srgbClr val="166335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%</a:t>
              </a:r>
            </a:p>
          </p:txBody>
        </p:sp>
      </p:grpSp>
      <p:sp>
        <p:nvSpPr>
          <p:cNvPr id="146" name="AutoShape 146"/>
          <p:cNvSpPr/>
          <p:nvPr/>
        </p:nvSpPr>
        <p:spPr>
          <a:xfrm flipH="1" flipV="1">
            <a:off x="6250849" y="5333369"/>
            <a:ext cx="2522" cy="242827"/>
          </a:xfrm>
          <a:prstGeom prst="line">
            <a:avLst/>
          </a:prstGeom>
          <a:ln w="28575" cap="flat">
            <a:solidFill>
              <a:srgbClr val="26934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" name="TextBox 147"/>
          <p:cNvSpPr txBox="1"/>
          <p:nvPr/>
        </p:nvSpPr>
        <p:spPr>
          <a:xfrm>
            <a:off x="6009626" y="5585869"/>
            <a:ext cx="472749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26934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+0.1ppt</a:t>
            </a:r>
          </a:p>
        </p:txBody>
      </p:sp>
      <p:sp>
        <p:nvSpPr>
          <p:cNvPr id="148" name="AutoShape 148"/>
          <p:cNvSpPr/>
          <p:nvPr/>
        </p:nvSpPr>
        <p:spPr>
          <a:xfrm>
            <a:off x="7109788" y="5307242"/>
            <a:ext cx="0" cy="242674"/>
          </a:xfrm>
          <a:prstGeom prst="line">
            <a:avLst/>
          </a:prstGeom>
          <a:ln w="28575" cap="flat">
            <a:solidFill>
              <a:srgbClr val="BE0303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" name="TextBox 149"/>
          <p:cNvSpPr txBox="1"/>
          <p:nvPr/>
        </p:nvSpPr>
        <p:spPr>
          <a:xfrm>
            <a:off x="6886606" y="5557643"/>
            <a:ext cx="446364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BE0303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-1.5ppt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3993038" y="7690193"/>
            <a:ext cx="45323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2025Q1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3993038" y="9348027"/>
            <a:ext cx="439109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626E9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2024Q1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6609631" y="1818662"/>
            <a:ext cx="742665" cy="12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4"/>
              </a:lnSpc>
              <a:spcBef>
                <a:spcPct val="0"/>
              </a:spcBef>
            </a:pPr>
            <a:r>
              <a:rPr lang="en-US" sz="964" b="1">
                <a:solidFill>
                  <a:srgbClr val="2E1B71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Growth Rate</a:t>
            </a:r>
          </a:p>
        </p:txBody>
      </p:sp>
      <p:sp>
        <p:nvSpPr>
          <p:cNvPr id="153" name="AutoShape 153"/>
          <p:cNvSpPr/>
          <p:nvPr/>
        </p:nvSpPr>
        <p:spPr>
          <a:xfrm flipV="1">
            <a:off x="5303969" y="2532604"/>
            <a:ext cx="500801" cy="6471"/>
          </a:xfrm>
          <a:prstGeom prst="line">
            <a:avLst/>
          </a:prstGeom>
          <a:ln w="19050" cap="flat">
            <a:solidFill>
              <a:srgbClr val="BE0303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54" name="AutoShape 154"/>
          <p:cNvSpPr/>
          <p:nvPr/>
        </p:nvSpPr>
        <p:spPr>
          <a:xfrm flipH="1" flipV="1">
            <a:off x="6804338" y="2356426"/>
            <a:ext cx="2522" cy="242827"/>
          </a:xfrm>
          <a:prstGeom prst="line">
            <a:avLst/>
          </a:prstGeom>
          <a:ln w="28575" cap="flat">
            <a:solidFill>
              <a:srgbClr val="26934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" name="AutoShape 155"/>
          <p:cNvSpPr/>
          <p:nvPr/>
        </p:nvSpPr>
        <p:spPr>
          <a:xfrm flipV="1">
            <a:off x="5306531" y="3567774"/>
            <a:ext cx="500801" cy="6471"/>
          </a:xfrm>
          <a:prstGeom prst="line">
            <a:avLst/>
          </a:prstGeom>
          <a:ln w="19050" cap="flat">
            <a:solidFill>
              <a:srgbClr val="BE0303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56" name="AutoShape 156"/>
          <p:cNvSpPr/>
          <p:nvPr/>
        </p:nvSpPr>
        <p:spPr>
          <a:xfrm flipH="1" flipV="1">
            <a:off x="6764007" y="3382776"/>
            <a:ext cx="2522" cy="242827"/>
          </a:xfrm>
          <a:prstGeom prst="line">
            <a:avLst/>
          </a:prstGeom>
          <a:ln w="28575" cap="flat">
            <a:solidFill>
              <a:srgbClr val="26934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</Words>
  <Application>Microsoft Macintosh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 Paneuropean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GDP_newwwww</dc:title>
  <cp:lastModifiedBy>Regina Arcton</cp:lastModifiedBy>
  <cp:revision>3</cp:revision>
  <dcterms:created xsi:type="dcterms:W3CDTF">2006-08-16T00:00:00Z</dcterms:created>
  <dcterms:modified xsi:type="dcterms:W3CDTF">2025-06-11T11:11:13Z</dcterms:modified>
  <dc:identifier>DAGqCFu0Hw8</dc:identifier>
</cp:coreProperties>
</file>